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4CCB3-28CF-4EDB-AB20-ECD1402AA7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94A24-1A02-4C1E-84DA-3A3FCB0B8A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487E853-40D3-42B6-9FBC-1534F95E31B0}"/>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5" name="Footer Placeholder 4">
            <a:extLst>
              <a:ext uri="{FF2B5EF4-FFF2-40B4-BE49-F238E27FC236}">
                <a16:creationId xmlns:a16="http://schemas.microsoft.com/office/drawing/2014/main" id="{158B2FEC-0823-48EE-BDBF-8D57A76F72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9E2137-9CBD-4D38-AAB6-80F9683BBB71}"/>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184055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F91C-6779-49C2-BF64-CA0D731E33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43F4EB-8EBE-47B5-BEC0-E6F9D515BC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4BAAEE-F061-4AC9-8690-AAA24C76C557}"/>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5" name="Footer Placeholder 4">
            <a:extLst>
              <a:ext uri="{FF2B5EF4-FFF2-40B4-BE49-F238E27FC236}">
                <a16:creationId xmlns:a16="http://schemas.microsoft.com/office/drawing/2014/main" id="{1DF72244-596E-441C-BC67-F4ABB17D59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04CC94-1F6C-48F7-B83A-9C364B33984D}"/>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2684491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91D6D9-236D-439B-ABB8-DF3C72D913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17D64B-6B77-40D0-984F-A33E97CC9A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583730-B6B5-4AC2-A31D-06D634BA62B0}"/>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5" name="Footer Placeholder 4">
            <a:extLst>
              <a:ext uri="{FF2B5EF4-FFF2-40B4-BE49-F238E27FC236}">
                <a16:creationId xmlns:a16="http://schemas.microsoft.com/office/drawing/2014/main" id="{30F068D7-22C3-434D-BF44-AA8CD5E525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4927A9-CBFA-4A8F-B589-BB7D09719BAF}"/>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793192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74CF-C48A-4D6A-98B9-49BA3995B4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69F3A7-2B31-4CFD-991A-9E2A1B7F05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AEB312-4D05-4442-802F-58E70FD62E89}"/>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5" name="Footer Placeholder 4">
            <a:extLst>
              <a:ext uri="{FF2B5EF4-FFF2-40B4-BE49-F238E27FC236}">
                <a16:creationId xmlns:a16="http://schemas.microsoft.com/office/drawing/2014/main" id="{1BA496AD-71D5-4910-A458-BCBFE24EE9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8A70B0-90BD-446A-95D1-634313F2F77D}"/>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31781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4B3E-0C3F-4A3D-A84B-C328B8F23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D1807C-635F-4AE3-A4C8-1361524909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59270F-EC58-4D41-92D0-3CFE36919759}"/>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5" name="Footer Placeholder 4">
            <a:extLst>
              <a:ext uri="{FF2B5EF4-FFF2-40B4-BE49-F238E27FC236}">
                <a16:creationId xmlns:a16="http://schemas.microsoft.com/office/drawing/2014/main" id="{EF17A3BD-E769-41CA-BC42-D5FF0D5BB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5105AB-2220-4EB7-8510-A95D9837B62A}"/>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252903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3978-64FE-47D9-91B4-184281C0BF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B97DB4-9B62-4652-B950-39311C5A09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0583CF-D2F0-487E-9859-716F510C90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B60D433-B6CA-47EA-94DA-7139F13895EE}"/>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6" name="Footer Placeholder 5">
            <a:extLst>
              <a:ext uri="{FF2B5EF4-FFF2-40B4-BE49-F238E27FC236}">
                <a16:creationId xmlns:a16="http://schemas.microsoft.com/office/drawing/2014/main" id="{81118535-3B81-4EAA-AAD0-F0FB0A1835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2F2F68-4DF3-4C60-B3B8-80A51DAED979}"/>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999765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6BCE-F5C6-45AE-B7CF-15156987302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0BA1D6-1466-4C88-923B-8BC4146F46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65A9CA-3829-4AE0-BDD0-56F3809A99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66D97C-BCAD-49B8-8C0D-FF706301A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69411D-AAB0-4E47-B2B5-3370BDB9A2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850ADE-9E3F-4548-A938-CC94B379341A}"/>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8" name="Footer Placeholder 7">
            <a:extLst>
              <a:ext uri="{FF2B5EF4-FFF2-40B4-BE49-F238E27FC236}">
                <a16:creationId xmlns:a16="http://schemas.microsoft.com/office/drawing/2014/main" id="{9EB417EE-B4D0-4900-A47C-A2D4956585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84DDC3-AB15-4B5C-B55D-D3862A8A70B4}"/>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3858222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8BC4-8B22-4969-88C5-D3A61D1C6A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9C5539-DCEB-4BDC-B6DC-AC73D1A8BB46}"/>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4" name="Footer Placeholder 3">
            <a:extLst>
              <a:ext uri="{FF2B5EF4-FFF2-40B4-BE49-F238E27FC236}">
                <a16:creationId xmlns:a16="http://schemas.microsoft.com/office/drawing/2014/main" id="{2DE257F3-C87F-4C59-BC15-8874E35FBE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262A95-0086-4CD4-A88D-7737CE05B571}"/>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418921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E9613A-0061-49F4-BFA7-6EB97569B91F}"/>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3" name="Footer Placeholder 2">
            <a:extLst>
              <a:ext uri="{FF2B5EF4-FFF2-40B4-BE49-F238E27FC236}">
                <a16:creationId xmlns:a16="http://schemas.microsoft.com/office/drawing/2014/main" id="{584C1626-4DE0-4C30-87D3-D85A2B2B786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0FF86CD-692E-45E9-81C4-284F8562E450}"/>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201716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6525-DA4E-4ECE-9487-A3437C4EAA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40D783-1175-4609-A493-786E588E6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42265F-AE8D-46FD-ADED-EDF7AF8DA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6FCF2C-57D7-4877-A50F-DACE927FD884}"/>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6" name="Footer Placeholder 5">
            <a:extLst>
              <a:ext uri="{FF2B5EF4-FFF2-40B4-BE49-F238E27FC236}">
                <a16:creationId xmlns:a16="http://schemas.microsoft.com/office/drawing/2014/main" id="{E4872055-7CFA-4065-95CE-6660A2BE87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DA7BC4-5074-4AD2-A2ED-1C9AF316C04A}"/>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42740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D4B0-3F9F-469A-92E7-EAFFF13A5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635A156-52EA-4D61-81ED-085B28C7FF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054C02-851D-418D-8DC6-1125446CF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6BB3D-7BA6-42F3-A9D1-9A2F40B56DFB}"/>
              </a:ext>
            </a:extLst>
          </p:cNvPr>
          <p:cNvSpPr>
            <a:spLocks noGrp="1"/>
          </p:cNvSpPr>
          <p:nvPr>
            <p:ph type="dt" sz="half" idx="10"/>
          </p:nvPr>
        </p:nvSpPr>
        <p:spPr/>
        <p:txBody>
          <a:bodyPr/>
          <a:lstStyle/>
          <a:p>
            <a:fld id="{B918BC74-5657-44A1-AC1A-E91BFFE7BEC2}" type="datetimeFigureOut">
              <a:rPr lang="en-GB" smtClean="0"/>
              <a:t>31/08/2021</a:t>
            </a:fld>
            <a:endParaRPr lang="en-GB"/>
          </a:p>
        </p:txBody>
      </p:sp>
      <p:sp>
        <p:nvSpPr>
          <p:cNvPr id="6" name="Footer Placeholder 5">
            <a:extLst>
              <a:ext uri="{FF2B5EF4-FFF2-40B4-BE49-F238E27FC236}">
                <a16:creationId xmlns:a16="http://schemas.microsoft.com/office/drawing/2014/main" id="{722F3C85-9A2F-4C5A-8725-670F2DED17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D393C4-1E99-4FC7-8C77-AB02FC496F2C}"/>
              </a:ext>
            </a:extLst>
          </p:cNvPr>
          <p:cNvSpPr>
            <a:spLocks noGrp="1"/>
          </p:cNvSpPr>
          <p:nvPr>
            <p:ph type="sldNum" sz="quarter" idx="12"/>
          </p:nvPr>
        </p:nvSpPr>
        <p:spPr/>
        <p:txBody>
          <a:bodyPr/>
          <a:lstStyle/>
          <a:p>
            <a:fld id="{6EC0F028-04B2-4844-99F4-B365B360A349}" type="slidenum">
              <a:rPr lang="en-GB" smtClean="0"/>
              <a:t>‹#›</a:t>
            </a:fld>
            <a:endParaRPr lang="en-GB"/>
          </a:p>
        </p:txBody>
      </p:sp>
    </p:spTree>
    <p:extLst>
      <p:ext uri="{BB962C8B-B14F-4D97-AF65-F5344CB8AC3E}">
        <p14:creationId xmlns:p14="http://schemas.microsoft.com/office/powerpoint/2010/main" val="2302771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AAE2F5-4D2C-44AB-9C38-2B8BCAFB8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937127-8D8A-46C5-B569-EAFBD9EC0A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F8285C-9EB5-4B6F-82BA-7F9FEAA82E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8BC74-5657-44A1-AC1A-E91BFFE7BEC2}" type="datetimeFigureOut">
              <a:rPr lang="en-GB" smtClean="0"/>
              <a:t>31/08/2021</a:t>
            </a:fld>
            <a:endParaRPr lang="en-GB"/>
          </a:p>
        </p:txBody>
      </p:sp>
      <p:sp>
        <p:nvSpPr>
          <p:cNvPr id="5" name="Footer Placeholder 4">
            <a:extLst>
              <a:ext uri="{FF2B5EF4-FFF2-40B4-BE49-F238E27FC236}">
                <a16:creationId xmlns:a16="http://schemas.microsoft.com/office/drawing/2014/main" id="{FB53258E-2D7F-488F-91C3-0B4A74C0F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49905F3-B402-47BC-A9DD-9E462D7BC2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0F028-04B2-4844-99F4-B365B360A349}" type="slidenum">
              <a:rPr lang="en-GB" smtClean="0"/>
              <a:t>‹#›</a:t>
            </a:fld>
            <a:endParaRPr lang="en-GB"/>
          </a:p>
        </p:txBody>
      </p:sp>
    </p:spTree>
    <p:extLst>
      <p:ext uri="{BB962C8B-B14F-4D97-AF65-F5344CB8AC3E}">
        <p14:creationId xmlns:p14="http://schemas.microsoft.com/office/powerpoint/2010/main" val="374529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8A15-9CE8-4E57-8432-7039FA98ADB1}"/>
              </a:ext>
            </a:extLst>
          </p:cNvPr>
          <p:cNvSpPr>
            <a:spLocks noGrp="1"/>
          </p:cNvSpPr>
          <p:nvPr>
            <p:ph type="title"/>
          </p:nvPr>
        </p:nvSpPr>
        <p:spPr>
          <a:xfrm>
            <a:off x="657225" y="85724"/>
            <a:ext cx="11430000" cy="595313"/>
          </a:xfrm>
        </p:spPr>
        <p:txBody>
          <a:bodyPr>
            <a:normAutofit fontScale="90000"/>
          </a:bodyPr>
          <a:lstStyle/>
          <a:p>
            <a:r>
              <a:rPr lang="en-GB" b="1" dirty="0"/>
              <a:t>Why was 1066 a significant year?</a:t>
            </a:r>
          </a:p>
        </p:txBody>
      </p:sp>
      <p:pic>
        <p:nvPicPr>
          <p:cNvPr id="9" name="Content Placeholder 8">
            <a:extLst>
              <a:ext uri="{FF2B5EF4-FFF2-40B4-BE49-F238E27FC236}">
                <a16:creationId xmlns:a16="http://schemas.microsoft.com/office/drawing/2014/main" id="{FB82378B-8B48-4B92-A3FA-0DAD3DD9EBF6}"/>
              </a:ext>
            </a:extLst>
          </p:cNvPr>
          <p:cNvPicPr>
            <a:picLocks noGrp="1" noChangeAspect="1"/>
          </p:cNvPicPr>
          <p:nvPr>
            <p:ph idx="1"/>
          </p:nvPr>
        </p:nvPicPr>
        <p:blipFill>
          <a:blip r:embed="rId2"/>
          <a:stretch>
            <a:fillRect/>
          </a:stretch>
        </p:blipFill>
        <p:spPr>
          <a:xfrm>
            <a:off x="1745836" y="5955613"/>
            <a:ext cx="590548" cy="768943"/>
          </a:xfrm>
          <a:prstGeom prst="rect">
            <a:avLst/>
          </a:prstGeom>
        </p:spPr>
      </p:pic>
      <p:sp>
        <p:nvSpPr>
          <p:cNvPr id="8" name="TextBox 7">
            <a:extLst>
              <a:ext uri="{FF2B5EF4-FFF2-40B4-BE49-F238E27FC236}">
                <a16:creationId xmlns:a16="http://schemas.microsoft.com/office/drawing/2014/main" id="{D381D343-7F9F-44D8-87F6-22261A8D5962}"/>
              </a:ext>
            </a:extLst>
          </p:cNvPr>
          <p:cNvSpPr txBox="1"/>
          <p:nvPr/>
        </p:nvSpPr>
        <p:spPr>
          <a:xfrm>
            <a:off x="2377961" y="5973802"/>
            <a:ext cx="9709264" cy="1169551"/>
          </a:xfrm>
          <a:prstGeom prst="rect">
            <a:avLst/>
          </a:prstGeom>
          <a:noFill/>
        </p:spPr>
        <p:txBody>
          <a:bodyPr wrap="square" rtlCol="0">
            <a:spAutoFit/>
          </a:bodyPr>
          <a:lstStyle/>
          <a:p>
            <a:r>
              <a:rPr lang="en-GB" dirty="0"/>
              <a:t>1199	1209	          1215	1216		1258	 1264-67	     1265	 1272	</a:t>
            </a:r>
          </a:p>
          <a:p>
            <a:r>
              <a:rPr lang="en-GB" sz="1200" dirty="0"/>
              <a:t>King John    He is Excommunicated     Magna Carta 	King Henry III		Provisions of     Second Barons       First            King Edward                                                 is crowned</a:t>
            </a:r>
            <a:r>
              <a:rPr lang="en-GB" sz="1400" dirty="0"/>
              <a:t>	        	         </a:t>
            </a:r>
            <a:r>
              <a:rPr lang="en-GB" sz="1200" dirty="0"/>
              <a:t>&amp; First Barons War          is crowned		 Oxford               War 	     Parliament    </a:t>
            </a:r>
            <a:r>
              <a:rPr lang="en-GB" sz="1400" dirty="0"/>
              <a:t> </a:t>
            </a:r>
            <a:r>
              <a:rPr lang="en-GB" sz="1200" dirty="0">
                <a:solidFill>
                  <a:prstClr val="black"/>
                </a:solidFill>
              </a:rPr>
              <a:t>is crowned </a:t>
            </a:r>
            <a:endParaRPr lang="en-GB" sz="1200" dirty="0"/>
          </a:p>
          <a:p>
            <a:endParaRPr lang="en-GB" sz="1200" dirty="0"/>
          </a:p>
          <a:p>
            <a:r>
              <a:rPr lang="en-GB" sz="1200" dirty="0"/>
              <a:t>			</a:t>
            </a:r>
          </a:p>
        </p:txBody>
      </p:sp>
      <p:pic>
        <p:nvPicPr>
          <p:cNvPr id="10" name="Picture 9">
            <a:extLst>
              <a:ext uri="{FF2B5EF4-FFF2-40B4-BE49-F238E27FC236}">
                <a16:creationId xmlns:a16="http://schemas.microsoft.com/office/drawing/2014/main" id="{E3AD006A-6F07-4369-BEBA-E799AC7ED081}"/>
              </a:ext>
            </a:extLst>
          </p:cNvPr>
          <p:cNvPicPr>
            <a:picLocks noChangeAspect="1"/>
          </p:cNvPicPr>
          <p:nvPr/>
        </p:nvPicPr>
        <p:blipFill>
          <a:blip r:embed="rId3"/>
          <a:stretch>
            <a:fillRect/>
          </a:stretch>
        </p:blipFill>
        <p:spPr>
          <a:xfrm>
            <a:off x="7042461" y="5977923"/>
            <a:ext cx="542924" cy="814386"/>
          </a:xfrm>
          <a:prstGeom prst="rect">
            <a:avLst/>
          </a:prstGeom>
        </p:spPr>
      </p:pic>
      <p:pic>
        <p:nvPicPr>
          <p:cNvPr id="12" name="Picture 11">
            <a:extLst>
              <a:ext uri="{FF2B5EF4-FFF2-40B4-BE49-F238E27FC236}">
                <a16:creationId xmlns:a16="http://schemas.microsoft.com/office/drawing/2014/main" id="{349740FF-0F12-4E31-AB5A-C83092B93F95}"/>
              </a:ext>
            </a:extLst>
          </p:cNvPr>
          <p:cNvPicPr>
            <a:picLocks noChangeAspect="1"/>
          </p:cNvPicPr>
          <p:nvPr/>
        </p:nvPicPr>
        <p:blipFill>
          <a:blip r:embed="rId4"/>
          <a:stretch>
            <a:fillRect/>
          </a:stretch>
        </p:blipFill>
        <p:spPr>
          <a:xfrm>
            <a:off x="11550611" y="5879599"/>
            <a:ext cx="590548" cy="831758"/>
          </a:xfrm>
          <a:prstGeom prst="rect">
            <a:avLst/>
          </a:prstGeom>
        </p:spPr>
      </p:pic>
      <p:sp>
        <p:nvSpPr>
          <p:cNvPr id="16" name="TextBox 15">
            <a:extLst>
              <a:ext uri="{FF2B5EF4-FFF2-40B4-BE49-F238E27FC236}">
                <a16:creationId xmlns:a16="http://schemas.microsoft.com/office/drawing/2014/main" id="{A9F984ED-F564-4477-9DE7-185BB4A4A182}"/>
              </a:ext>
            </a:extLst>
          </p:cNvPr>
          <p:cNvSpPr txBox="1"/>
          <p:nvPr/>
        </p:nvSpPr>
        <p:spPr>
          <a:xfrm>
            <a:off x="8847667" y="684621"/>
            <a:ext cx="2449185" cy="3508653"/>
          </a:xfrm>
          <a:prstGeom prst="rect">
            <a:avLst/>
          </a:prstGeom>
          <a:noFill/>
        </p:spPr>
        <p:txBody>
          <a:bodyPr wrap="square" rtlCol="0">
            <a:spAutoFit/>
          </a:bodyPr>
          <a:lstStyle/>
          <a:p>
            <a:r>
              <a:rPr lang="en-GB" sz="1200" b="1" dirty="0"/>
              <a:t>Key people</a:t>
            </a:r>
          </a:p>
          <a:p>
            <a:endParaRPr lang="en-GB" sz="1200" dirty="0"/>
          </a:p>
          <a:p>
            <a:r>
              <a:rPr lang="en-GB" sz="1200" b="1" dirty="0"/>
              <a:t>King John </a:t>
            </a:r>
          </a:p>
          <a:p>
            <a:r>
              <a:rPr lang="en-GB" sz="1200" dirty="0"/>
              <a:t>(Younger brother to Richard I) Nickname ‘</a:t>
            </a:r>
            <a:r>
              <a:rPr lang="en-GB" sz="1200" dirty="0" err="1"/>
              <a:t>Softsword</a:t>
            </a:r>
            <a:r>
              <a:rPr lang="en-GB" sz="1200" dirty="0"/>
              <a:t>’</a:t>
            </a:r>
          </a:p>
          <a:p>
            <a:endParaRPr lang="en-GB" sz="1200" dirty="0"/>
          </a:p>
          <a:p>
            <a:r>
              <a:rPr lang="en-GB" sz="1200" b="1" dirty="0"/>
              <a:t>King Henry III </a:t>
            </a:r>
            <a:r>
              <a:rPr lang="en-GB" sz="1200" dirty="0"/>
              <a:t>(Son of John)</a:t>
            </a:r>
          </a:p>
          <a:p>
            <a:r>
              <a:rPr lang="en-GB" sz="1200" dirty="0"/>
              <a:t>Rebuilt Westminster Abbey</a:t>
            </a:r>
          </a:p>
          <a:p>
            <a:endParaRPr lang="en-GB" sz="1200" dirty="0"/>
          </a:p>
          <a:p>
            <a:r>
              <a:rPr lang="en-GB" sz="1200" b="1" dirty="0"/>
              <a:t>Simon </a:t>
            </a:r>
            <a:r>
              <a:rPr lang="en-GB" sz="1200" b="1" dirty="0" err="1"/>
              <a:t>DeMontfort</a:t>
            </a:r>
            <a:endParaRPr lang="en-GB" sz="1200" b="1" dirty="0"/>
          </a:p>
          <a:p>
            <a:r>
              <a:rPr lang="en-GB" sz="1200" dirty="0"/>
              <a:t>(Rebel Baron and creator of parliament)</a:t>
            </a:r>
          </a:p>
          <a:p>
            <a:endParaRPr lang="en-GB" sz="1200" dirty="0"/>
          </a:p>
          <a:p>
            <a:endParaRPr lang="en-GB" sz="1200" dirty="0"/>
          </a:p>
          <a:p>
            <a:r>
              <a:rPr lang="en-GB" sz="1200" b="1" dirty="0"/>
              <a:t>Edward I</a:t>
            </a:r>
            <a:r>
              <a:rPr lang="en-GB" sz="1200" dirty="0"/>
              <a:t> (Son of Henry III) Nicknames ‘Longshanks’ and ‘Hammer of the Scots’</a:t>
            </a:r>
          </a:p>
          <a:p>
            <a:endParaRPr lang="en-GB" dirty="0"/>
          </a:p>
        </p:txBody>
      </p:sp>
      <p:sp>
        <p:nvSpPr>
          <p:cNvPr id="18" name="TextBox 17">
            <a:extLst>
              <a:ext uri="{FF2B5EF4-FFF2-40B4-BE49-F238E27FC236}">
                <a16:creationId xmlns:a16="http://schemas.microsoft.com/office/drawing/2014/main" id="{CE971CE2-8F5D-473C-A3EF-1EED6E6212CC}"/>
              </a:ext>
            </a:extLst>
          </p:cNvPr>
          <p:cNvSpPr txBox="1"/>
          <p:nvPr/>
        </p:nvSpPr>
        <p:spPr>
          <a:xfrm>
            <a:off x="5037512" y="681037"/>
            <a:ext cx="3690851" cy="4339650"/>
          </a:xfrm>
          <a:prstGeom prst="rect">
            <a:avLst/>
          </a:prstGeom>
          <a:noFill/>
        </p:spPr>
        <p:txBody>
          <a:bodyPr wrap="square" rtlCol="0">
            <a:spAutoFit/>
          </a:bodyPr>
          <a:lstStyle/>
          <a:p>
            <a:r>
              <a:rPr lang="en-GB" sz="1200" b="1" dirty="0"/>
              <a:t>Key terms</a:t>
            </a:r>
          </a:p>
          <a:p>
            <a:endParaRPr lang="en-GB" sz="1200" dirty="0"/>
          </a:p>
          <a:p>
            <a:r>
              <a:rPr lang="en-GB" sz="1200" b="1" dirty="0"/>
              <a:t>Church</a:t>
            </a:r>
            <a:r>
              <a:rPr lang="en-GB" sz="1200" dirty="0"/>
              <a:t> = The whole Catholic religion.</a:t>
            </a:r>
          </a:p>
          <a:p>
            <a:r>
              <a:rPr lang="en-GB" sz="1200" b="1" dirty="0"/>
              <a:t>church</a:t>
            </a:r>
            <a:r>
              <a:rPr lang="en-GB" sz="1200" dirty="0"/>
              <a:t> = A single building.</a:t>
            </a:r>
          </a:p>
          <a:p>
            <a:r>
              <a:rPr lang="en-GB" sz="1200" b="1" dirty="0"/>
              <a:t>Rebel</a:t>
            </a:r>
            <a:r>
              <a:rPr lang="en-GB" sz="1200" dirty="0"/>
              <a:t> = To oppose (Go against) the leader (King).</a:t>
            </a:r>
          </a:p>
          <a:p>
            <a:r>
              <a:rPr lang="en-GB" sz="1200" b="1" dirty="0"/>
              <a:t>Scutage</a:t>
            </a:r>
            <a:r>
              <a:rPr lang="en-GB" sz="1200" dirty="0"/>
              <a:t> = A tax Barons paid to avoid fighting in a war.</a:t>
            </a:r>
          </a:p>
          <a:p>
            <a:r>
              <a:rPr lang="en-GB" sz="1200" b="1" dirty="0"/>
              <a:t>Statute</a:t>
            </a:r>
            <a:r>
              <a:rPr lang="en-GB" sz="1200" dirty="0"/>
              <a:t> = A written law.</a:t>
            </a:r>
          </a:p>
          <a:p>
            <a:r>
              <a:rPr lang="en-GB" sz="1200" b="1" dirty="0"/>
              <a:t>Excommunicate</a:t>
            </a:r>
            <a:r>
              <a:rPr lang="en-GB" sz="1200" dirty="0"/>
              <a:t> = Exclude from the services of the Catholic church (People at the time believed this would stop them getting to heaven).</a:t>
            </a:r>
          </a:p>
          <a:p>
            <a:r>
              <a:rPr lang="en-GB" sz="1200" b="1" dirty="0"/>
              <a:t>Crusades</a:t>
            </a:r>
            <a:r>
              <a:rPr lang="en-GB" sz="1200" dirty="0"/>
              <a:t> = Religious wars.</a:t>
            </a:r>
          </a:p>
          <a:p>
            <a:r>
              <a:rPr lang="en-GB" sz="1200" b="1" dirty="0"/>
              <a:t>Magna Carta</a:t>
            </a:r>
            <a:r>
              <a:rPr lang="en-GB" sz="1200" dirty="0"/>
              <a:t> = A charter (Written document) giving rights.</a:t>
            </a:r>
          </a:p>
          <a:p>
            <a:r>
              <a:rPr lang="en-GB" sz="1200" b="1" dirty="0"/>
              <a:t>Homage </a:t>
            </a:r>
            <a:r>
              <a:rPr lang="en-GB" sz="1200" dirty="0"/>
              <a:t>= To publically pay respect to your Lord and Feudal allegiance.</a:t>
            </a:r>
          </a:p>
          <a:p>
            <a:r>
              <a:rPr lang="en-GB" sz="1200" b="1" dirty="0"/>
              <a:t>Provisions of Oxford </a:t>
            </a:r>
            <a:r>
              <a:rPr lang="en-GB" sz="1200" dirty="0"/>
              <a:t>= An agreement made between rebel barons (Including Simon </a:t>
            </a:r>
            <a:r>
              <a:rPr lang="en-GB" sz="1200" dirty="0" err="1"/>
              <a:t>DeMontfort</a:t>
            </a:r>
            <a:r>
              <a:rPr lang="en-GB" sz="1200" dirty="0"/>
              <a:t>) and King Henry III that meant the king had to listen to a council of fifteen.</a:t>
            </a:r>
          </a:p>
          <a:p>
            <a:r>
              <a:rPr lang="en-GB" sz="1200" b="1" dirty="0"/>
              <a:t>Parliament </a:t>
            </a:r>
            <a:r>
              <a:rPr lang="en-GB" sz="1200" dirty="0"/>
              <a:t>= A new idea created by Simon </a:t>
            </a:r>
            <a:r>
              <a:rPr lang="en-GB" sz="1200" dirty="0" err="1"/>
              <a:t>DeMontfort</a:t>
            </a:r>
            <a:r>
              <a:rPr lang="en-GB" sz="1200" dirty="0"/>
              <a:t> in which 2 Knights from the shires, 2 townsmen, Barons, Bishops the Prince of Wales and King of Scotland met with the King of England to create statutes and taxes.</a:t>
            </a:r>
            <a:endParaRPr lang="en-GB" sz="1200" b="1" dirty="0"/>
          </a:p>
        </p:txBody>
      </p:sp>
      <p:pic>
        <p:nvPicPr>
          <p:cNvPr id="20" name="Content Placeholder 8">
            <a:extLst>
              <a:ext uri="{FF2B5EF4-FFF2-40B4-BE49-F238E27FC236}">
                <a16:creationId xmlns:a16="http://schemas.microsoft.com/office/drawing/2014/main" id="{8A04BD60-77F8-457C-B64C-39643D4737B2}"/>
              </a:ext>
            </a:extLst>
          </p:cNvPr>
          <p:cNvPicPr>
            <a:picLocks noChangeAspect="1"/>
          </p:cNvPicPr>
          <p:nvPr/>
        </p:nvPicPr>
        <p:blipFill>
          <a:blip r:embed="rId2"/>
          <a:stretch>
            <a:fillRect/>
          </a:stretch>
        </p:blipFill>
        <p:spPr>
          <a:xfrm>
            <a:off x="11296852" y="944018"/>
            <a:ext cx="475216" cy="618771"/>
          </a:xfrm>
          <a:prstGeom prst="rect">
            <a:avLst/>
          </a:prstGeom>
        </p:spPr>
      </p:pic>
      <p:pic>
        <p:nvPicPr>
          <p:cNvPr id="21" name="Picture 20">
            <a:extLst>
              <a:ext uri="{FF2B5EF4-FFF2-40B4-BE49-F238E27FC236}">
                <a16:creationId xmlns:a16="http://schemas.microsoft.com/office/drawing/2014/main" id="{86D84F2C-E159-4C05-B7A7-517A0E93F1F5}"/>
              </a:ext>
            </a:extLst>
          </p:cNvPr>
          <p:cNvPicPr>
            <a:picLocks noChangeAspect="1"/>
          </p:cNvPicPr>
          <p:nvPr/>
        </p:nvPicPr>
        <p:blipFill>
          <a:blip r:embed="rId5"/>
          <a:stretch>
            <a:fillRect/>
          </a:stretch>
        </p:blipFill>
        <p:spPr>
          <a:xfrm>
            <a:off x="11339606" y="1646591"/>
            <a:ext cx="422011" cy="635947"/>
          </a:xfrm>
          <a:prstGeom prst="rect">
            <a:avLst/>
          </a:prstGeom>
        </p:spPr>
      </p:pic>
      <p:pic>
        <p:nvPicPr>
          <p:cNvPr id="22" name="Picture 21">
            <a:extLst>
              <a:ext uri="{FF2B5EF4-FFF2-40B4-BE49-F238E27FC236}">
                <a16:creationId xmlns:a16="http://schemas.microsoft.com/office/drawing/2014/main" id="{90831363-8BD9-41D8-B2C0-026DBD2536F8}"/>
              </a:ext>
            </a:extLst>
          </p:cNvPr>
          <p:cNvPicPr>
            <a:picLocks noChangeAspect="1"/>
          </p:cNvPicPr>
          <p:nvPr/>
        </p:nvPicPr>
        <p:blipFill>
          <a:blip r:embed="rId6"/>
          <a:stretch>
            <a:fillRect/>
          </a:stretch>
        </p:blipFill>
        <p:spPr>
          <a:xfrm>
            <a:off x="11296852" y="2366340"/>
            <a:ext cx="475215" cy="587191"/>
          </a:xfrm>
          <a:prstGeom prst="rect">
            <a:avLst/>
          </a:prstGeom>
        </p:spPr>
      </p:pic>
      <p:pic>
        <p:nvPicPr>
          <p:cNvPr id="23" name="Picture 22">
            <a:extLst>
              <a:ext uri="{FF2B5EF4-FFF2-40B4-BE49-F238E27FC236}">
                <a16:creationId xmlns:a16="http://schemas.microsoft.com/office/drawing/2014/main" id="{BEA92839-C717-4FD8-B368-6369D273D89B}"/>
              </a:ext>
            </a:extLst>
          </p:cNvPr>
          <p:cNvPicPr>
            <a:picLocks noChangeAspect="1"/>
          </p:cNvPicPr>
          <p:nvPr/>
        </p:nvPicPr>
        <p:blipFill>
          <a:blip r:embed="rId7"/>
          <a:stretch>
            <a:fillRect/>
          </a:stretch>
        </p:blipFill>
        <p:spPr>
          <a:xfrm>
            <a:off x="11296852" y="3172901"/>
            <a:ext cx="475215" cy="670893"/>
          </a:xfrm>
          <a:prstGeom prst="rect">
            <a:avLst/>
          </a:prstGeom>
        </p:spPr>
      </p:pic>
      <p:pic>
        <p:nvPicPr>
          <p:cNvPr id="24" name="Picture 23">
            <a:extLst>
              <a:ext uri="{FF2B5EF4-FFF2-40B4-BE49-F238E27FC236}">
                <a16:creationId xmlns:a16="http://schemas.microsoft.com/office/drawing/2014/main" id="{51C759E0-F281-4034-9764-3C6148077EA2}"/>
              </a:ext>
            </a:extLst>
          </p:cNvPr>
          <p:cNvPicPr>
            <a:picLocks noChangeAspect="1"/>
          </p:cNvPicPr>
          <p:nvPr/>
        </p:nvPicPr>
        <p:blipFill>
          <a:blip r:embed="rId8"/>
          <a:stretch>
            <a:fillRect/>
          </a:stretch>
        </p:blipFill>
        <p:spPr>
          <a:xfrm>
            <a:off x="9642330" y="5411294"/>
            <a:ext cx="530398" cy="658425"/>
          </a:xfrm>
          <a:prstGeom prst="rect">
            <a:avLst/>
          </a:prstGeom>
        </p:spPr>
      </p:pic>
      <p:sp>
        <p:nvSpPr>
          <p:cNvPr id="3" name="TextBox 2">
            <a:extLst>
              <a:ext uri="{FF2B5EF4-FFF2-40B4-BE49-F238E27FC236}">
                <a16:creationId xmlns:a16="http://schemas.microsoft.com/office/drawing/2014/main" id="{A5BFF1FA-85F5-40DE-91CE-88523B37EFA4}"/>
              </a:ext>
            </a:extLst>
          </p:cNvPr>
          <p:cNvSpPr txBox="1"/>
          <p:nvPr/>
        </p:nvSpPr>
        <p:spPr>
          <a:xfrm>
            <a:off x="1866901" y="5586281"/>
            <a:ext cx="3467099" cy="369332"/>
          </a:xfrm>
          <a:prstGeom prst="rect">
            <a:avLst/>
          </a:prstGeom>
          <a:noFill/>
        </p:spPr>
        <p:txBody>
          <a:bodyPr wrap="square" rtlCol="0">
            <a:spAutoFit/>
          </a:bodyPr>
          <a:lstStyle/>
          <a:p>
            <a:r>
              <a:rPr lang="en-GB" b="1" dirty="0"/>
              <a:t>Timeline of Key Events</a:t>
            </a:r>
          </a:p>
        </p:txBody>
      </p:sp>
      <p:sp>
        <p:nvSpPr>
          <p:cNvPr id="4" name="TextBox 3">
            <a:extLst>
              <a:ext uri="{FF2B5EF4-FFF2-40B4-BE49-F238E27FC236}">
                <a16:creationId xmlns:a16="http://schemas.microsoft.com/office/drawing/2014/main" id="{F3EB0E5B-9EEC-49C4-A291-464BDCEA98AB}"/>
              </a:ext>
            </a:extLst>
          </p:cNvPr>
          <p:cNvSpPr txBox="1"/>
          <p:nvPr/>
        </p:nvSpPr>
        <p:spPr>
          <a:xfrm>
            <a:off x="47009" y="606829"/>
            <a:ext cx="5065318" cy="4985980"/>
          </a:xfrm>
          <a:prstGeom prst="rect">
            <a:avLst/>
          </a:prstGeom>
          <a:noFill/>
        </p:spPr>
        <p:txBody>
          <a:bodyPr wrap="square" rtlCol="0">
            <a:spAutoFit/>
          </a:bodyPr>
          <a:lstStyle/>
          <a:p>
            <a:r>
              <a:rPr lang="en-GB" sz="1200" b="1" dirty="0"/>
              <a:t>Key factors</a:t>
            </a:r>
          </a:p>
          <a:p>
            <a:endParaRPr lang="en-GB" sz="1200" dirty="0"/>
          </a:p>
          <a:p>
            <a:r>
              <a:rPr lang="en-GB" sz="1200" b="1" dirty="0"/>
              <a:t>Wars – </a:t>
            </a:r>
            <a:r>
              <a:rPr lang="en-GB" sz="1200" dirty="0"/>
              <a:t>A Medieval king was expected to protect his people from invasion and to be a good fighter/warrior. If he won battles then the plunder and land gained could be shared with his barons. King John lost many battles losing control of much of the Angevin empire. By contrast Edward won battles against the Welsh and Scottish. </a:t>
            </a:r>
            <a:endParaRPr lang="en-GB" sz="1200" b="1" dirty="0"/>
          </a:p>
          <a:p>
            <a:r>
              <a:rPr lang="en-GB" sz="1200" b="1" dirty="0"/>
              <a:t>Barons – </a:t>
            </a:r>
            <a:r>
              <a:rPr lang="en-GB" sz="1200" dirty="0"/>
              <a:t>A Medieval king needed to have a good working relationship with his barons. John frequently fell out with his barons as they complained about taxes like Scutage and forced him to sign Magna Carta. When he went against Magna Carta they went to war with John (First Barons War) and with the help of the King of France forced John to retreat. Henry III faced the Second Barons War and was arrested and defeated by Simon </a:t>
            </a:r>
            <a:r>
              <a:rPr lang="en-GB" sz="1200" dirty="0" err="1"/>
              <a:t>DeMontfort</a:t>
            </a:r>
            <a:r>
              <a:rPr lang="en-GB" sz="1200" dirty="0"/>
              <a:t> after the Battle of Lewes. However, Henry’s son Edward I led an army that defeated Simon </a:t>
            </a:r>
            <a:r>
              <a:rPr lang="en-GB" sz="1200" dirty="0" err="1"/>
              <a:t>Demontfort</a:t>
            </a:r>
            <a:r>
              <a:rPr lang="en-GB" sz="1200" dirty="0"/>
              <a:t> at the Battle of Evesham. </a:t>
            </a:r>
          </a:p>
          <a:p>
            <a:r>
              <a:rPr lang="en-GB" sz="1200" b="1" dirty="0"/>
              <a:t>Religion – </a:t>
            </a:r>
            <a:r>
              <a:rPr lang="en-GB" sz="1200" dirty="0"/>
              <a:t>A Medieval king needed to show respect and support for the Catholic church. King John was excommunicated after a disagreement with the pope about who should be the next Archbishop. King Henry III was threatened with the same punishment after failing to keep a promise he made to the Pope. Henry III did however, spend a lot of money rebuilding Westminster Abbey. Edward I showed his loyalty to the church by leading a crusade shortly before he was crowned king. </a:t>
            </a:r>
            <a:endParaRPr lang="en-GB" sz="1200" b="1" dirty="0"/>
          </a:p>
          <a:p>
            <a:endParaRPr lang="en-GB" b="1" dirty="0"/>
          </a:p>
          <a:p>
            <a:endParaRPr lang="en-GB" b="1" dirty="0"/>
          </a:p>
          <a:p>
            <a:endParaRPr lang="en-GB" b="1" dirty="0"/>
          </a:p>
        </p:txBody>
      </p:sp>
      <p:pic>
        <p:nvPicPr>
          <p:cNvPr id="5" name="Picture 4"/>
          <p:cNvPicPr>
            <a:picLocks noChangeAspect="1"/>
          </p:cNvPicPr>
          <p:nvPr/>
        </p:nvPicPr>
        <p:blipFill>
          <a:blip r:embed="rId9"/>
          <a:stretch>
            <a:fillRect/>
          </a:stretch>
        </p:blipFill>
        <p:spPr>
          <a:xfrm>
            <a:off x="75513" y="5053451"/>
            <a:ext cx="1525832" cy="1738858"/>
          </a:xfrm>
          <a:prstGeom prst="rect">
            <a:avLst/>
          </a:prstGeom>
        </p:spPr>
      </p:pic>
      <p:sp>
        <p:nvSpPr>
          <p:cNvPr id="6" name="TextBox 5"/>
          <p:cNvSpPr txBox="1"/>
          <p:nvPr/>
        </p:nvSpPr>
        <p:spPr>
          <a:xfrm>
            <a:off x="47009" y="4621533"/>
            <a:ext cx="2125820" cy="461665"/>
          </a:xfrm>
          <a:prstGeom prst="rect">
            <a:avLst/>
          </a:prstGeom>
          <a:noFill/>
        </p:spPr>
        <p:txBody>
          <a:bodyPr wrap="square" rtlCol="0">
            <a:spAutoFit/>
          </a:bodyPr>
          <a:lstStyle/>
          <a:p>
            <a:r>
              <a:rPr lang="en-GB" sz="1200" b="1" dirty="0" err="1"/>
              <a:t>Angevin</a:t>
            </a:r>
            <a:r>
              <a:rPr lang="en-GB" sz="1200" b="1" dirty="0"/>
              <a:t> Empire at the beginning of King John’s reign</a:t>
            </a:r>
          </a:p>
        </p:txBody>
      </p:sp>
    </p:spTree>
    <p:extLst>
      <p:ext uri="{BB962C8B-B14F-4D97-AF65-F5344CB8AC3E}">
        <p14:creationId xmlns:p14="http://schemas.microsoft.com/office/powerpoint/2010/main" val="1350521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TotalTime>
  <Words>580</Words>
  <Application>Microsoft Office PowerPoint</Application>
  <PresentationFormat>Widescreen</PresentationFormat>
  <Paragraphs>39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Why was 1066 a significant year?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Edwards</dc:creator>
  <cp:lastModifiedBy>Neil Edwards</cp:lastModifiedBy>
  <cp:revision>23</cp:revision>
  <dcterms:created xsi:type="dcterms:W3CDTF">2021-03-04T21:11:37Z</dcterms:created>
  <dcterms:modified xsi:type="dcterms:W3CDTF">2021-08-31T14:27:33Z</dcterms:modified>
</cp:coreProperties>
</file>