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8A5E-5ED6-44C7-82B3-9BE7CB751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6406A-BC1C-4D89-972F-64DC551AC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4AFFE-0096-4601-B59B-0A769CF1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52BE6-393D-4869-A5BB-CCB38014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57595-4BD5-422E-9786-66C0A5B7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8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47C3-F901-4476-ACE0-5EFC2475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5D365-CCC4-4766-971C-DF60C1777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77CB7-898D-41FF-82C4-4F0A7055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03C0A-B4A9-4A48-9466-E714873E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113EF-554B-44EC-A744-E5536F4D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1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8C980-ED8F-43B0-995F-578CA5525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71C93-DC2C-4734-8245-E4182E4A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F6E23-59EA-4B56-A965-B3B397C6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489B-DDA1-44FD-8FE7-CA714B82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DBB67-C7A2-407E-8A75-1DC586BB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4091-D2CB-468A-B8E5-B02FED2E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F64A0-2772-4058-8479-1E39FAA39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BC035-E45D-4449-B169-1A2CCD77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B011E-129F-4F96-A17D-E735D8BB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3D49-F963-4663-9F03-6464C564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02B6-11EA-415B-9B07-8B25CE69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95F00-4D15-42C8-A52D-C0BE3765D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CE5F6-E43C-4916-9777-40B40443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459DD-C3DA-4637-8C9C-5D9332C8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8C2B-D778-40C4-AAC2-1C304FEC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6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51BE-61E6-4808-9DAC-7906AC7B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D625F-8BCC-4584-AC01-66DF02C46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4F900-580C-442E-A4EF-749F9924F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23240-79F7-4FCF-A931-E3B2F176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DD458-7334-49FD-BFDD-5D0AC3FB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424D6-7CC8-4D28-843D-57798747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0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16CA-C3B1-4FFE-9E23-80E4604CC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6E9B7-FA69-43C3-82B0-F9CBA4C4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F74F1-CA49-43D4-BF60-8FD9B163B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FBAC-BC74-4BDC-BD6C-4A7298D2E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A41A8-2BAD-491B-A323-9853805DA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A21284-59B2-497E-BFE6-6EB2759E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CE63C-E686-4FBA-99BD-87B2A81A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B8D6B-61F9-44E3-B02E-59AE4365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8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A733-78A1-469C-BA1B-815F7CE8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DE17E-9D06-4208-9EB9-45BF32B8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75549-5B9E-497E-ACCB-127BAF67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DCB64-9500-4833-8C6B-EF1D9772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94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149FD-4B5C-4A95-A636-02DCE5AC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D5A6E-3AC9-43A0-B7E9-86007221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D33F-94AE-47AD-A908-14493846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4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6C71-533D-401B-8C08-A4737CF1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F270-B0C0-4544-923C-13233B4A4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6536A-5EBC-4225-8CF2-27A5AFAAF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2615C-B36B-4BCC-9B78-D8E310E1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1243F-405B-4849-B75F-AF7A6B56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3A4B-7C6C-4F3D-9605-C69DAEC7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9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E54D-E25E-4E93-AB52-FB1FB3AD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9E65C-FE5F-41A9-987C-2D4F95545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E1B6A-EB47-492A-80F4-870762146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48B0A-6606-4814-B9E6-FE527945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889FA-5670-46FF-BE4E-CEB69278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B788F-78F0-48FE-B221-D7C691BD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9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1B4E0-F324-4DF8-8A97-5E1D35AA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1C6B-D5E4-40EB-8986-2DC0D217C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B0572-B87A-4435-A162-EA5E6746D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0D857-BC10-4DDB-976D-71E1825A265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272B2-9A10-4760-BAC8-9B20BC6F3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7A97A-992C-4A15-B850-51D58451D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FFA3E-0D94-46D8-9342-BFFCF10E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3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4C9E99-A735-4308-9696-21ECF9510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83583"/>
              </p:ext>
            </p:extLst>
          </p:nvPr>
        </p:nvGraphicFramePr>
        <p:xfrm>
          <a:off x="8178797" y="2046267"/>
          <a:ext cx="3705226" cy="4433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789">
                  <a:extLst>
                    <a:ext uri="{9D8B030D-6E8A-4147-A177-3AD203B41FA5}">
                      <a16:colId xmlns:a16="http://schemas.microsoft.com/office/drawing/2014/main" val="1750235582"/>
                    </a:ext>
                  </a:extLst>
                </a:gridCol>
                <a:gridCol w="2012437">
                  <a:extLst>
                    <a:ext uri="{9D8B030D-6E8A-4147-A177-3AD203B41FA5}">
                      <a16:colId xmlns:a16="http://schemas.microsoft.com/office/drawing/2014/main" val="493471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9215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 </a:t>
                      </a:r>
                    </a:p>
                  </a:txBody>
                  <a:tcPr marL="0" marR="30480" marT="234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</a:p>
                  </a:txBody>
                  <a:tcPr marL="0" marR="30480" marT="234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87607"/>
                  </a:ext>
                </a:extLst>
              </a:tr>
              <a:tr h="576781">
                <a:tc>
                  <a:txBody>
                    <a:bodyPr/>
                    <a:lstStyle/>
                    <a:p>
                      <a:pPr marL="69215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October </a:t>
                      </a:r>
                    </a:p>
                    <a:p>
                      <a:pPr marL="69215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1642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Battle of Edgehill- neither side wins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extLst>
                  <a:ext uri="{0D108BD9-81ED-4DB2-BD59-A6C34878D82A}">
                    <a16:rowId xmlns:a16="http://schemas.microsoft.com/office/drawing/2014/main" val="3242731347"/>
                  </a:ext>
                </a:extLst>
              </a:tr>
              <a:tr h="384873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July 1644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Battle of Marston Moor- Parliament wins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extLst>
                  <a:ext uri="{0D108BD9-81ED-4DB2-BD59-A6C34878D82A}">
                    <a16:rowId xmlns:a16="http://schemas.microsoft.com/office/drawing/2014/main" val="1258518414"/>
                  </a:ext>
                </a:extLst>
              </a:tr>
              <a:tr h="408735">
                <a:tc>
                  <a:txBody>
                    <a:bodyPr/>
                    <a:lstStyle/>
                    <a:p>
                      <a:pPr marL="69215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Feb 1645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tc>
                  <a:txBody>
                    <a:bodyPr/>
                    <a:lstStyle/>
                    <a:p>
                      <a:pPr marL="68580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Creation of the New Model Army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extLst>
                  <a:ext uri="{0D108BD9-81ED-4DB2-BD59-A6C34878D82A}">
                    <a16:rowId xmlns:a16="http://schemas.microsoft.com/office/drawing/2014/main" val="3535425410"/>
                  </a:ext>
                </a:extLst>
              </a:tr>
              <a:tr h="608715">
                <a:tc>
                  <a:txBody>
                    <a:bodyPr/>
                    <a:lstStyle/>
                    <a:p>
                      <a:pPr marL="69215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June 1645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tc>
                  <a:txBody>
                    <a:bodyPr/>
                    <a:lstStyle/>
                    <a:p>
                      <a:pPr marL="68580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Parliament wins a decisive victory at the Battle of Naseby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extLst>
                  <a:ext uri="{0D108BD9-81ED-4DB2-BD59-A6C34878D82A}">
                    <a16:rowId xmlns:a16="http://schemas.microsoft.com/office/drawing/2014/main" val="2161032496"/>
                  </a:ext>
                </a:extLst>
              </a:tr>
              <a:tr h="419519">
                <a:tc>
                  <a:txBody>
                    <a:bodyPr/>
                    <a:lstStyle/>
                    <a:p>
                      <a:pPr marL="69215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May 1646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tc>
                  <a:txBody>
                    <a:bodyPr/>
                    <a:lstStyle/>
                    <a:p>
                      <a:pPr marL="68580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Charles surrenders to the Scots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extLst>
                  <a:ext uri="{0D108BD9-81ED-4DB2-BD59-A6C34878D82A}">
                    <a16:rowId xmlns:a16="http://schemas.microsoft.com/office/drawing/2014/main" val="3646726540"/>
                  </a:ext>
                </a:extLst>
              </a:tr>
              <a:tr h="727065">
                <a:tc>
                  <a:txBody>
                    <a:bodyPr/>
                    <a:lstStyle/>
                    <a:p>
                      <a:pPr marL="69215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Nov 1647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tc>
                  <a:txBody>
                    <a:bodyPr/>
                    <a:lstStyle/>
                    <a:p>
                      <a:pPr marL="68580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Charles escapes from prison and starts the second Civil War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extLst>
                  <a:ext uri="{0D108BD9-81ED-4DB2-BD59-A6C34878D82A}">
                    <a16:rowId xmlns:a16="http://schemas.microsoft.com/office/drawing/2014/main" val="1181766740"/>
                  </a:ext>
                </a:extLst>
              </a:tr>
              <a:tr h="549843">
                <a:tc>
                  <a:txBody>
                    <a:bodyPr/>
                    <a:lstStyle/>
                    <a:p>
                      <a:pPr marL="69215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Nov 1648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tc>
                  <a:txBody>
                    <a:bodyPr/>
                    <a:lstStyle/>
                    <a:p>
                      <a:pPr marL="68580" marR="1270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Pride purges Parliament after Charles has been recaptured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extLst>
                  <a:ext uri="{0D108BD9-81ED-4DB2-BD59-A6C34878D82A}">
                    <a16:rowId xmlns:a16="http://schemas.microsoft.com/office/drawing/2014/main" val="1809209463"/>
                  </a:ext>
                </a:extLst>
              </a:tr>
              <a:tr h="479415">
                <a:tc>
                  <a:txBody>
                    <a:bodyPr/>
                    <a:lstStyle/>
                    <a:p>
                      <a:pPr marL="69215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Jan 1649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tc>
                  <a:txBody>
                    <a:bodyPr/>
                    <a:lstStyle/>
                    <a:p>
                      <a:pPr marL="68580" indent="-6350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Charles is found guilty of treason and executed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23495" marB="0"/>
                </a:tc>
                <a:extLst>
                  <a:ext uri="{0D108BD9-81ED-4DB2-BD59-A6C34878D82A}">
                    <a16:rowId xmlns:a16="http://schemas.microsoft.com/office/drawing/2014/main" val="33003608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55D2D1-8BA5-4801-8591-36DCE2079152}"/>
              </a:ext>
            </a:extLst>
          </p:cNvPr>
          <p:cNvSpPr txBox="1"/>
          <p:nvPr/>
        </p:nvSpPr>
        <p:spPr>
          <a:xfrm>
            <a:off x="0" y="142875"/>
            <a:ext cx="9898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happened during the Civil War? </a:t>
            </a:r>
            <a:r>
              <a:rPr lang="en-GB" sz="1600" dirty="0"/>
              <a:t>Knowledge Organiser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5F299-9316-4383-9AED-64DCF294CD9A}"/>
              </a:ext>
            </a:extLst>
          </p:cNvPr>
          <p:cNvSpPr txBox="1"/>
          <p:nvPr/>
        </p:nvSpPr>
        <p:spPr>
          <a:xfrm>
            <a:off x="8750298" y="1392626"/>
            <a:ext cx="2562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TIMELINE OF KEY 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10DD6-B2B7-4704-88EB-DC17DB24B815}"/>
              </a:ext>
            </a:extLst>
          </p:cNvPr>
          <p:cNvSpPr txBox="1"/>
          <p:nvPr/>
        </p:nvSpPr>
        <p:spPr>
          <a:xfrm>
            <a:off x="59288" y="1192971"/>
            <a:ext cx="213869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Key people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b="1" dirty="0">
                <a:latin typeface="Comic Sans MS" panose="030F0702030302020204" pitchFamily="66" charset="0"/>
              </a:rPr>
              <a:t>Charles I </a:t>
            </a:r>
            <a:r>
              <a:rPr lang="en-GB" sz="1200" dirty="0">
                <a:latin typeface="Comic Sans MS" panose="030F0702030302020204" pitchFamily="66" charset="0"/>
              </a:rPr>
              <a:t>King of England between 1625 and 1649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Henrietta Maria </a:t>
            </a:r>
            <a:r>
              <a:rPr lang="en-GB" sz="1200" dirty="0">
                <a:latin typeface="Comic Sans MS" panose="030F0702030302020204" pitchFamily="66" charset="0"/>
              </a:rPr>
              <a:t>Catholic wife of Charles I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Prince Rupert </a:t>
            </a:r>
            <a:r>
              <a:rPr lang="en-GB" sz="1200" dirty="0">
                <a:latin typeface="Comic Sans MS" panose="030F0702030302020204" pitchFamily="66" charset="0"/>
              </a:rPr>
              <a:t>Leader of the Royalist forces and nephew of King Charles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Judge John Bradshaw </a:t>
            </a:r>
            <a:r>
              <a:rPr lang="en-GB" sz="1200" dirty="0">
                <a:latin typeface="Comic Sans MS" panose="030F0702030302020204" pitchFamily="66" charset="0"/>
              </a:rPr>
              <a:t>Judge in the trial of King Charles I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Oliver Cromwell </a:t>
            </a:r>
            <a:r>
              <a:rPr lang="en-GB" sz="1200" dirty="0">
                <a:latin typeface="Comic Sans MS" panose="030F0702030302020204" pitchFamily="66" charset="0"/>
              </a:rPr>
              <a:t>Leader of cavalry in New Model Army and Lord Protector between 1653 and 1658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Henry Ireton  </a:t>
            </a:r>
            <a:r>
              <a:rPr lang="en-GB" sz="1200" dirty="0">
                <a:latin typeface="Comic Sans MS" panose="030F0702030302020204" pitchFamily="66" charset="0"/>
              </a:rPr>
              <a:t>Leader of the Parliamentarian forces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Lady Derby </a:t>
            </a:r>
            <a:r>
              <a:rPr lang="en-GB" sz="1200" dirty="0">
                <a:latin typeface="Comic Sans MS" panose="030F0702030302020204" pitchFamily="66" charset="0"/>
              </a:rPr>
              <a:t>Royalist who defended her home against a force of Parliamentarian troops.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50DAF6-2EBB-403F-BE81-764454CE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97" y="1799358"/>
            <a:ext cx="493819" cy="493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221CB2-EB6F-4719-969E-46F68220B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350" y="2379844"/>
            <a:ext cx="459559" cy="595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500989-952B-409A-8FFD-D294A6749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699" y="3121268"/>
            <a:ext cx="434014" cy="537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71B145-D18B-4FC2-85DE-793619730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564" y="3803925"/>
            <a:ext cx="547133" cy="702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E817A-B860-4141-B06C-B9C07BFF4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564" y="4590469"/>
            <a:ext cx="610114" cy="7438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3E7711-B1BD-452D-8C5B-CCA2839BD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0650" y="5423232"/>
            <a:ext cx="445047" cy="609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CFE3EF-8597-42BC-A74C-6F8B8EAD78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9039" y="6121811"/>
            <a:ext cx="573074" cy="6523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A4AA7C-D6D5-4B2B-91F7-D094D5178CBF}"/>
              </a:ext>
            </a:extLst>
          </p:cNvPr>
          <p:cNvSpPr txBox="1"/>
          <p:nvPr/>
        </p:nvSpPr>
        <p:spPr>
          <a:xfrm>
            <a:off x="3789575" y="1171576"/>
            <a:ext cx="34256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Key terms</a:t>
            </a:r>
          </a:p>
          <a:p>
            <a:endParaRPr lang="en-GB" sz="1600" b="1" dirty="0"/>
          </a:p>
          <a:p>
            <a:r>
              <a:rPr lang="en-GB" sz="1200" b="1" dirty="0">
                <a:latin typeface="Comic Sans MS" panose="030F0702030302020204" pitchFamily="66" charset="0"/>
              </a:rPr>
              <a:t>Civilian = </a:t>
            </a:r>
            <a:r>
              <a:rPr lang="en-GB" sz="1200" dirty="0">
                <a:latin typeface="Comic Sans MS" panose="030F0702030302020204" pitchFamily="66" charset="0"/>
              </a:rPr>
              <a:t>Somebody not involved in the fighting (Not a soldier)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Royalist = </a:t>
            </a:r>
            <a:r>
              <a:rPr lang="en-GB" sz="1200" dirty="0">
                <a:latin typeface="Comic Sans MS" panose="030F0702030302020204" pitchFamily="66" charset="0"/>
              </a:rPr>
              <a:t>A supporter of the King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Cavalier = </a:t>
            </a:r>
            <a:r>
              <a:rPr lang="en-GB" sz="1200" dirty="0">
                <a:latin typeface="Comic Sans MS" panose="030F0702030302020204" pitchFamily="66" charset="0"/>
              </a:rPr>
              <a:t>Nickname given to supporters of the King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Parliamentarian = </a:t>
            </a:r>
            <a:r>
              <a:rPr lang="en-GB" sz="1200" dirty="0">
                <a:latin typeface="Comic Sans MS" panose="030F0702030302020204" pitchFamily="66" charset="0"/>
              </a:rPr>
              <a:t>A supporter of Parliament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Roundhead = </a:t>
            </a:r>
            <a:r>
              <a:rPr lang="en-GB" sz="1200" dirty="0">
                <a:latin typeface="Comic Sans MS" panose="030F0702030302020204" pitchFamily="66" charset="0"/>
              </a:rPr>
              <a:t>Nickname given to supporters of Parliament 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New Model Army = </a:t>
            </a:r>
            <a:r>
              <a:rPr lang="en-GB" sz="1200" dirty="0">
                <a:latin typeface="Comic Sans MS" panose="030F0702030302020204" pitchFamily="66" charset="0"/>
              </a:rPr>
              <a:t>An army created during the Civil War with strong discipline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Purge = </a:t>
            </a:r>
            <a:r>
              <a:rPr lang="en-GB" sz="1200" dirty="0">
                <a:latin typeface="Comic Sans MS" panose="030F0702030302020204" pitchFamily="66" charset="0"/>
              </a:rPr>
              <a:t>To remove something (In the case of Pride’s purge any MPs who liked King Charles were removed) 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Treason = </a:t>
            </a:r>
            <a:r>
              <a:rPr lang="en-GB" sz="1200" dirty="0">
                <a:latin typeface="Comic Sans MS" panose="030F0702030302020204" pitchFamily="66" charset="0"/>
              </a:rPr>
              <a:t>the crime of betraying your own country</a:t>
            </a:r>
          </a:p>
          <a:p>
            <a:r>
              <a:rPr lang="en-GB" sz="1200" b="1" dirty="0">
                <a:latin typeface="Comic Sans MS" panose="030F0702030302020204" pitchFamily="66" charset="0"/>
              </a:rPr>
              <a:t>Execution = </a:t>
            </a:r>
            <a:r>
              <a:rPr lang="en-GB" sz="1200" dirty="0">
                <a:latin typeface="Comic Sans MS" panose="030F0702030302020204" pitchFamily="66" charset="0"/>
              </a:rPr>
              <a:t>To kill somebody who has been sentenced to death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Regicide = </a:t>
            </a:r>
            <a:r>
              <a:rPr lang="en-GB" sz="1200" dirty="0">
                <a:latin typeface="Comic Sans MS" panose="030F0702030302020204" pitchFamily="66" charset="0"/>
              </a:rPr>
              <a:t>The action of killing a king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Trial  = </a:t>
            </a:r>
            <a:r>
              <a:rPr lang="en-GB" sz="1200" dirty="0">
                <a:latin typeface="Comic Sans MS" panose="030F0702030302020204" pitchFamily="66" charset="0"/>
              </a:rPr>
              <a:t>A ceremony to decide if someone accused of a crime is guilty or innocent </a:t>
            </a:r>
          </a:p>
          <a:p>
            <a:r>
              <a:rPr lang="en-GB" sz="1200" b="1" dirty="0">
                <a:latin typeface="Comic Sans MS" panose="030F0702030302020204" pitchFamily="66" charset="0"/>
              </a:rPr>
              <a:t>MP = </a:t>
            </a:r>
            <a:r>
              <a:rPr lang="en-GB" sz="1200" dirty="0">
                <a:latin typeface="Comic Sans MS" panose="030F0702030302020204" pitchFamily="66" charset="0"/>
              </a:rPr>
              <a:t>Member of Parliament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Skirmish = </a:t>
            </a:r>
            <a:r>
              <a:rPr lang="en-GB" sz="1200" dirty="0">
                <a:latin typeface="Comic Sans MS" panose="030F0702030302020204" pitchFamily="66" charset="0"/>
              </a:rPr>
              <a:t>A small unplanned fight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Siege = </a:t>
            </a:r>
            <a:r>
              <a:rPr lang="en-GB" sz="1200" dirty="0">
                <a:latin typeface="Comic Sans MS" panose="030F0702030302020204" pitchFamily="66" charset="0"/>
              </a:rPr>
              <a:t>An event where enemy forces surround a building or town, hoping to trap the people in the building/town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Yield = </a:t>
            </a:r>
            <a:r>
              <a:rPr lang="en-GB" sz="1200" dirty="0">
                <a:latin typeface="Comic Sans MS" panose="030F0702030302020204" pitchFamily="66" charset="0"/>
              </a:rPr>
              <a:t>To surrender under pressure</a:t>
            </a:r>
          </a:p>
          <a:p>
            <a:r>
              <a:rPr lang="en-GB" sz="1200" b="1" dirty="0">
                <a:latin typeface="Comic Sans MS" panose="030F0702030302020204" pitchFamily="66" charset="0"/>
              </a:rPr>
              <a:t>Cavalry = </a:t>
            </a:r>
            <a:r>
              <a:rPr lang="en-GB" sz="1200" dirty="0">
                <a:latin typeface="Comic Sans MS" panose="030F0702030302020204" pitchFamily="66" charset="0"/>
              </a:rPr>
              <a:t>Soldier on horseback</a:t>
            </a:r>
          </a:p>
          <a:p>
            <a:r>
              <a:rPr lang="en-GB" sz="1200" b="1" dirty="0">
                <a:latin typeface="Comic Sans MS" panose="030F0702030302020204" pitchFamily="66" charset="0"/>
              </a:rPr>
              <a:t>Infantry = </a:t>
            </a:r>
            <a:r>
              <a:rPr lang="en-GB" sz="1200" dirty="0">
                <a:latin typeface="Comic Sans MS" panose="030F0702030302020204" pitchFamily="66" charset="0"/>
              </a:rPr>
              <a:t> Soldier on foot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475302-1098-4C0D-81B5-F66911CE3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4136" y="0"/>
            <a:ext cx="1947036" cy="13926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36C399-1952-4D34-A6CD-57E89C0A2C6E}"/>
              </a:ext>
            </a:extLst>
          </p:cNvPr>
          <p:cNvSpPr txBox="1"/>
          <p:nvPr/>
        </p:nvSpPr>
        <p:spPr>
          <a:xfrm>
            <a:off x="6248400" y="746695"/>
            <a:ext cx="34256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Key questions</a:t>
            </a:r>
          </a:p>
          <a:p>
            <a:r>
              <a:rPr lang="en-GB" sz="1200" dirty="0"/>
              <a:t>Should it be called the English or British Civil Wars?</a:t>
            </a:r>
          </a:p>
          <a:p>
            <a:r>
              <a:rPr lang="en-GB" sz="1200" dirty="0"/>
              <a:t>Who won the wars and why?</a:t>
            </a:r>
          </a:p>
          <a:p>
            <a:r>
              <a:rPr lang="en-GB" sz="1200" dirty="0"/>
              <a:t>What was life like for civilians?</a:t>
            </a:r>
          </a:p>
        </p:txBody>
      </p:sp>
    </p:spTree>
    <p:extLst>
      <p:ext uri="{BB962C8B-B14F-4D97-AF65-F5344CB8AC3E}">
        <p14:creationId xmlns:p14="http://schemas.microsoft.com/office/powerpoint/2010/main" val="155097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370</Words>
  <Application>Microsoft Office PowerPoint</Application>
  <PresentationFormat>Widescreen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Edwards</dc:creator>
  <cp:lastModifiedBy>Neil Edwards</cp:lastModifiedBy>
  <cp:revision>3</cp:revision>
  <dcterms:created xsi:type="dcterms:W3CDTF">2021-09-02T21:20:43Z</dcterms:created>
  <dcterms:modified xsi:type="dcterms:W3CDTF">2021-09-03T07:58:34Z</dcterms:modified>
</cp:coreProperties>
</file>