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6B2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E8D6-4556-41E1-9DA9-31C64759C990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D57E-364A-4F14-BEF5-4F8A21E098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864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E8D6-4556-41E1-9DA9-31C64759C990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D57E-364A-4F14-BEF5-4F8A21E098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242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E8D6-4556-41E1-9DA9-31C64759C990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D57E-364A-4F14-BEF5-4F8A21E098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23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E8D6-4556-41E1-9DA9-31C64759C990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D57E-364A-4F14-BEF5-4F8A21E098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9934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E8D6-4556-41E1-9DA9-31C64759C990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D57E-364A-4F14-BEF5-4F8A21E098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709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E8D6-4556-41E1-9DA9-31C64759C990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D57E-364A-4F14-BEF5-4F8A21E098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34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E8D6-4556-41E1-9DA9-31C64759C990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D57E-364A-4F14-BEF5-4F8A21E098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785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E8D6-4556-41E1-9DA9-31C64759C990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D57E-364A-4F14-BEF5-4F8A21E098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609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E8D6-4556-41E1-9DA9-31C64759C990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D57E-364A-4F14-BEF5-4F8A21E098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401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E8D6-4556-41E1-9DA9-31C64759C990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D57E-364A-4F14-BEF5-4F8A21E098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5443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E8D6-4556-41E1-9DA9-31C64759C990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D57E-364A-4F14-BEF5-4F8A21E098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216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FE8D6-4556-41E1-9DA9-31C64759C990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ED57E-364A-4F14-BEF5-4F8A21E098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389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C118B1C-27D8-4B47-98F0-DD9B76CB1B97}"/>
              </a:ext>
            </a:extLst>
          </p:cNvPr>
          <p:cNvSpPr/>
          <p:nvPr/>
        </p:nvSpPr>
        <p:spPr>
          <a:xfrm>
            <a:off x="1293927" y="67958"/>
            <a:ext cx="2600217" cy="3954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KS2 Netball   </a:t>
            </a:r>
            <a:endParaRPr lang="en-GB" sz="2400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0744B2C-EA3A-4673-B88C-28940282D8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130392"/>
              </p:ext>
            </p:extLst>
          </p:nvPr>
        </p:nvGraphicFramePr>
        <p:xfrm>
          <a:off x="8608423" y="2590178"/>
          <a:ext cx="3537737" cy="1624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7737">
                  <a:extLst>
                    <a:ext uri="{9D8B030D-6E8A-4147-A177-3AD203B41FA5}">
                      <a16:colId xmlns:a16="http://schemas.microsoft.com/office/drawing/2014/main" val="1627644026"/>
                    </a:ext>
                  </a:extLst>
                </a:gridCol>
              </a:tblGrid>
              <a:tr h="42443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Attacking</a:t>
                      </a:r>
                      <a:r>
                        <a:rPr lang="en-GB" sz="2000" baseline="0" dirty="0" smtClean="0"/>
                        <a:t> in Netball 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237492"/>
                  </a:ext>
                </a:extLst>
              </a:tr>
              <a:tr h="119979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When</a:t>
                      </a: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attacking in Netball we need to create space to be successful. We create space by: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Changing speed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Changing direction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Driving (sprint) into the space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813641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12F0B10A-0F8B-4AFA-9864-9F7579327F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993844"/>
              </p:ext>
            </p:extLst>
          </p:nvPr>
        </p:nvGraphicFramePr>
        <p:xfrm>
          <a:off x="80256" y="2621460"/>
          <a:ext cx="5056069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5377">
                  <a:extLst>
                    <a:ext uri="{9D8B030D-6E8A-4147-A177-3AD203B41FA5}">
                      <a16:colId xmlns:a16="http://schemas.microsoft.com/office/drawing/2014/main" val="1627644026"/>
                    </a:ext>
                  </a:extLst>
                </a:gridCol>
                <a:gridCol w="2510692">
                  <a:extLst>
                    <a:ext uri="{9D8B030D-6E8A-4147-A177-3AD203B41FA5}">
                      <a16:colId xmlns:a16="http://schemas.microsoft.com/office/drawing/2014/main" val="3352488050"/>
                    </a:ext>
                  </a:extLst>
                </a:gridCol>
              </a:tblGrid>
              <a:tr h="383572">
                <a:tc gridSpan="2"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Passing and</a:t>
                      </a:r>
                      <a:r>
                        <a:rPr lang="en-GB" sz="2000" baseline="0" dirty="0" smtClean="0"/>
                        <a:t> Receiving the Ball </a:t>
                      </a:r>
                      <a:endParaRPr lang="en-GB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237492"/>
                  </a:ext>
                </a:extLst>
              </a:tr>
              <a:tr h="2359811">
                <a:tc>
                  <a:txBody>
                    <a:bodyPr/>
                    <a:lstStyle/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2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Shoulder Pass</a:t>
                      </a:r>
                      <a:r>
                        <a:rPr lang="en-GB" sz="1200" b="1" u="sng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Opposite foot to throwing hand 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Bring ball back to shoulder 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Fingers spread 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Transfer weight as you bring the throwing arm through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Always the ball to the space in front of the player you are sending it to. </a:t>
                      </a:r>
                      <a:endParaRPr lang="en-GB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2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Chest Pass 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Stand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front on with the ball in two hands at chest height with elbows down (chicken wings) 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Spread fingers around ball (W shape) 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Step forward and transfer weight as you release the ball 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Flick your wrists and fingers as you release the ball 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endParaRPr lang="en-GB" sz="12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endParaRPr lang="en-GB" sz="12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endParaRPr lang="en-GB" sz="12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endParaRPr lang="en-GB" sz="12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endParaRPr lang="en-GB" sz="12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endParaRPr lang="en-GB" sz="12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endParaRPr lang="en-GB" sz="12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endParaRPr lang="en-GB" sz="12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813641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71437C30-69A1-43C0-9FFE-0541995932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240572"/>
              </p:ext>
            </p:extLst>
          </p:nvPr>
        </p:nvGraphicFramePr>
        <p:xfrm>
          <a:off x="114291" y="590066"/>
          <a:ext cx="4908537" cy="19047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2355">
                  <a:extLst>
                    <a:ext uri="{9D8B030D-6E8A-4147-A177-3AD203B41FA5}">
                      <a16:colId xmlns:a16="http://schemas.microsoft.com/office/drawing/2014/main" val="632397044"/>
                    </a:ext>
                  </a:extLst>
                </a:gridCol>
                <a:gridCol w="3626182">
                  <a:extLst>
                    <a:ext uri="{9D8B030D-6E8A-4147-A177-3AD203B41FA5}">
                      <a16:colId xmlns:a16="http://schemas.microsoft.com/office/drawing/2014/main" val="775139125"/>
                    </a:ext>
                  </a:extLst>
                </a:gridCol>
              </a:tblGrid>
              <a:tr h="1738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Keyword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Definition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1044904"/>
                  </a:ext>
                </a:extLst>
              </a:tr>
              <a:tr h="2717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Space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An</a:t>
                      </a:r>
                      <a:r>
                        <a:rPr lang="en-GB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area that is free and where there is nobody else.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3821332"/>
                  </a:ext>
                </a:extLst>
              </a:tr>
              <a:tr h="2293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Interception *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Catching a pass made by a player on the opposite</a:t>
                      </a:r>
                      <a:r>
                        <a:rPr lang="en-GB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team.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0744861"/>
                  </a:ext>
                </a:extLst>
              </a:tr>
              <a:tr h="3556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Defending</a:t>
                      </a:r>
                      <a:r>
                        <a:rPr lang="en-GB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Guarding</a:t>
                      </a:r>
                      <a:r>
                        <a:rPr lang="en-GB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player to stop  or reduce the chance of the other team scoring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4544826"/>
                  </a:ext>
                </a:extLst>
              </a:tr>
              <a:tr h="347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Attacking</a:t>
                      </a:r>
                      <a:r>
                        <a:rPr lang="en-GB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Creating space</a:t>
                      </a:r>
                      <a:r>
                        <a:rPr lang="en-GB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to create scoring opportunities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432682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6C9EDB3F-9C26-422C-B007-8AE0B40BFA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822245"/>
              </p:ext>
            </p:extLst>
          </p:nvPr>
        </p:nvGraphicFramePr>
        <p:xfrm>
          <a:off x="8608423" y="4342872"/>
          <a:ext cx="3517488" cy="244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7488">
                  <a:extLst>
                    <a:ext uri="{9D8B030D-6E8A-4147-A177-3AD203B41FA5}">
                      <a16:colId xmlns:a16="http://schemas.microsoft.com/office/drawing/2014/main" val="1627644026"/>
                    </a:ext>
                  </a:extLst>
                </a:gridCol>
              </a:tblGrid>
              <a:tr h="502196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Rules</a:t>
                      </a:r>
                      <a:r>
                        <a:rPr lang="en-GB" sz="2000" baseline="0" dirty="0" smtClean="0"/>
                        <a:t> 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237492"/>
                  </a:ext>
                </a:extLst>
              </a:tr>
              <a:tr h="1943004">
                <a:tc>
                  <a:txBody>
                    <a:bodyPr/>
                    <a:lstStyle/>
                    <a:p>
                      <a:pPr marL="342900" indent="-342900" algn="just">
                        <a:buAutoNum type="arabicPeriod"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cannot travel</a:t>
                      </a: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with the ball </a:t>
                      </a:r>
                    </a:p>
                    <a:p>
                      <a:pPr marL="342900" indent="-342900" algn="just">
                        <a:buAutoNum type="arabicPeriod"/>
                      </a:pP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cannot snatch or hit the ball out of a players hands (contact)</a:t>
                      </a:r>
                    </a:p>
                    <a:p>
                      <a:pPr marL="342900" indent="-342900" algn="just">
                        <a:buAutoNum type="arabicPeriod"/>
                      </a:pP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must stay 3ft away from the person with the ball. </a:t>
                      </a:r>
                    </a:p>
                    <a:p>
                      <a:pPr marL="342900" indent="-342900" algn="just">
                        <a:buAutoNum type="arabicPeriod"/>
                      </a:pP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cannot hold you ball for more than 3 seconds. </a:t>
                      </a: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813641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0744B2C-EA3A-4673-B88C-28940282D8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1531866"/>
              </p:ext>
            </p:extLst>
          </p:nvPr>
        </p:nvGraphicFramePr>
        <p:xfrm>
          <a:off x="5213286" y="67958"/>
          <a:ext cx="4544668" cy="2458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4668">
                  <a:extLst>
                    <a:ext uri="{9D8B030D-6E8A-4147-A177-3AD203B41FA5}">
                      <a16:colId xmlns:a16="http://schemas.microsoft.com/office/drawing/2014/main" val="1627644026"/>
                    </a:ext>
                  </a:extLst>
                </a:gridCol>
              </a:tblGrid>
              <a:tr h="26211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Defending</a:t>
                      </a:r>
                      <a:r>
                        <a:rPr lang="en-GB" sz="1200" baseline="0" dirty="0" smtClean="0"/>
                        <a:t> in Netball 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237492"/>
                  </a:ext>
                </a:extLst>
              </a:tr>
              <a:tr h="218425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Even if you are playing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an attacking position you still have to defend any time your team is not in possession of the ball. At the start of a game, make sure you know which player you are responsible for marking.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Tips for defending: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 netball ready! On your toes,</a:t>
                      </a: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knees slightly bent ready to catch or intercept the ball.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Keep close to our opponent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Make sure you are always ball side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 in a sideways stance so you can see the player and the ball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Keep close to you opponent!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813641"/>
                  </a:ext>
                </a:extLst>
              </a:tr>
            </a:tbl>
          </a:graphicData>
        </a:graphic>
      </p:graphicFrame>
      <p:pic>
        <p:nvPicPr>
          <p:cNvPr id="3" name="Picture 2" descr="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7939" y="2590178"/>
            <a:ext cx="3051178" cy="1624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71437C30-69A1-43C0-9FFE-0541995932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278425"/>
              </p:ext>
            </p:extLst>
          </p:nvPr>
        </p:nvGraphicFramePr>
        <p:xfrm>
          <a:off x="6688572" y="4290256"/>
          <a:ext cx="1828411" cy="25504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4753">
                  <a:extLst>
                    <a:ext uri="{9D8B030D-6E8A-4147-A177-3AD203B41FA5}">
                      <a16:colId xmlns:a16="http://schemas.microsoft.com/office/drawing/2014/main" val="632397044"/>
                    </a:ext>
                  </a:extLst>
                </a:gridCol>
                <a:gridCol w="1183658">
                  <a:extLst>
                    <a:ext uri="{9D8B030D-6E8A-4147-A177-3AD203B41FA5}">
                      <a16:colId xmlns:a16="http://schemas.microsoft.com/office/drawing/2014/main" val="775139125"/>
                    </a:ext>
                  </a:extLst>
                </a:gridCol>
              </a:tblGrid>
              <a:tr h="338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Netball</a:t>
                      </a:r>
                      <a:r>
                        <a:rPr lang="en-GB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position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1044904"/>
                  </a:ext>
                </a:extLst>
              </a:tr>
              <a:tr h="3159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i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GK</a:t>
                      </a:r>
                      <a:endParaRPr lang="en-GB" sz="11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Goal</a:t>
                      </a:r>
                      <a:r>
                        <a:rPr lang="en-GB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Keeper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3821332"/>
                  </a:ext>
                </a:extLst>
              </a:tr>
              <a:tr h="3159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i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GD</a:t>
                      </a:r>
                      <a:endParaRPr lang="en-GB" sz="11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Goal</a:t>
                      </a:r>
                      <a:r>
                        <a:rPr lang="en-GB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Defence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5920237"/>
                  </a:ext>
                </a:extLst>
              </a:tr>
              <a:tr h="3159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i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WD</a:t>
                      </a:r>
                      <a:endParaRPr lang="en-GB" sz="11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Wing Defence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9802934"/>
                  </a:ext>
                </a:extLst>
              </a:tr>
              <a:tr h="3159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i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GB" sz="11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9490568"/>
                  </a:ext>
                </a:extLst>
              </a:tr>
              <a:tr h="3159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i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</a:t>
                      </a:r>
                      <a:endParaRPr lang="en-GB" sz="11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Wing</a:t>
                      </a:r>
                      <a:r>
                        <a:rPr lang="en-GB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Attack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6971781"/>
                  </a:ext>
                </a:extLst>
              </a:tr>
              <a:tr h="3159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i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</a:t>
                      </a:r>
                      <a:endParaRPr lang="en-GB" sz="11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Goal Attack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84354707"/>
                  </a:ext>
                </a:extLst>
              </a:tr>
              <a:tr h="3159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i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GS</a:t>
                      </a:r>
                      <a:endParaRPr lang="en-GB" sz="11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Goal Shooter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750658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6C9EDB3F-9C26-422C-B007-8AE0B40BFA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719972"/>
              </p:ext>
            </p:extLst>
          </p:nvPr>
        </p:nvGraphicFramePr>
        <p:xfrm>
          <a:off x="5136325" y="4249452"/>
          <a:ext cx="1496343" cy="2636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6343">
                  <a:extLst>
                    <a:ext uri="{9D8B030D-6E8A-4147-A177-3AD203B41FA5}">
                      <a16:colId xmlns:a16="http://schemas.microsoft.com/office/drawing/2014/main" val="1627644026"/>
                    </a:ext>
                  </a:extLst>
                </a:gridCol>
              </a:tblGrid>
              <a:tr h="29956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Positions</a:t>
                      </a:r>
                      <a:r>
                        <a:rPr lang="en-GB" sz="1400" baseline="0" dirty="0" smtClean="0"/>
                        <a:t> 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237492"/>
                  </a:ext>
                </a:extLst>
              </a:tr>
              <a:tr h="2291671">
                <a:tc>
                  <a:txBody>
                    <a:bodyPr/>
                    <a:lstStyle/>
                    <a:p>
                      <a:pPr algn="just"/>
                      <a:r>
                        <a:rPr lang="en-GB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Year 5 </a:t>
                      </a:r>
                    </a:p>
                    <a:p>
                      <a:pPr algn="just"/>
                      <a:r>
                        <a:rPr lang="en-GB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should know what</a:t>
                      </a:r>
                      <a:r>
                        <a:rPr lang="en-GB" sz="105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most of the positions are and where one of two of them are allowed to play in game. </a:t>
                      </a:r>
                    </a:p>
                    <a:p>
                      <a:pPr algn="just"/>
                      <a:endParaRPr lang="en-GB" sz="105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en-GB" sz="105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Year 6 </a:t>
                      </a:r>
                    </a:p>
                    <a:p>
                      <a:pPr algn="just"/>
                      <a:r>
                        <a:rPr lang="en-GB" sz="105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should know all of the positions and where most of them are allowed to play in a game </a:t>
                      </a:r>
                      <a:endParaRPr lang="en-GB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813641"/>
                  </a:ext>
                </a:extLst>
              </a:tr>
            </a:tbl>
          </a:graphicData>
        </a:graphic>
      </p:graphicFrame>
      <p:pic>
        <p:nvPicPr>
          <p:cNvPr id="4" name="Picture 4" descr="https://www.playnetball.com/wp-content/uploads/2016/05/Defending-Side-On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112" t="8057" r="13714" b="7838"/>
          <a:stretch/>
        </p:blipFill>
        <p:spPr bwMode="auto">
          <a:xfrm>
            <a:off x="9948412" y="178644"/>
            <a:ext cx="1645525" cy="2227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Netball Explained: Shooting, passing and how we train | Sport | The Time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5159" y="5082814"/>
            <a:ext cx="2387926" cy="1341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Shoulder Pass Netball Sports PE Secondary Bw RGB Illustration - Twink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36" y="4906746"/>
            <a:ext cx="2634903" cy="1317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05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C118B1C-27D8-4B47-98F0-DD9B76CB1B97}"/>
              </a:ext>
            </a:extLst>
          </p:cNvPr>
          <p:cNvSpPr/>
          <p:nvPr/>
        </p:nvSpPr>
        <p:spPr>
          <a:xfrm>
            <a:off x="5315847" y="51647"/>
            <a:ext cx="1624346" cy="42144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KS3 Netball   </a:t>
            </a:r>
            <a:endParaRPr lang="en-GB" sz="2400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0744B2C-EA3A-4673-B88C-28940282D8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914295"/>
              </p:ext>
            </p:extLst>
          </p:nvPr>
        </p:nvGraphicFramePr>
        <p:xfrm>
          <a:off x="3850797" y="3700878"/>
          <a:ext cx="3891557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1557">
                  <a:extLst>
                    <a:ext uri="{9D8B030D-6E8A-4147-A177-3AD203B41FA5}">
                      <a16:colId xmlns:a16="http://schemas.microsoft.com/office/drawing/2014/main" val="1627644026"/>
                    </a:ext>
                  </a:extLst>
                </a:gridCol>
              </a:tblGrid>
              <a:tr h="327887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Creating Space in Netball </a:t>
                      </a:r>
                      <a:endParaRPr lang="en-GB" sz="1800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237492"/>
                  </a:ext>
                </a:extLst>
              </a:tr>
              <a:tr h="2568447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</a:t>
                      </a: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Speed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you keep running at the same pace throughout a netball match you will become very tired or find it difficult to get away from defending players.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Choose wisely when you should offer an option. When you see a space, call for the ball, signal and drive (sprint) into that space.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 direction and Dodging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Changing direction and dodging are good tactics to help us to outwit our opponents to get free and create space. 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813641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12F0B10A-0F8B-4AFA-9864-9F7579327F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943284"/>
              </p:ext>
            </p:extLst>
          </p:nvPr>
        </p:nvGraphicFramePr>
        <p:xfrm>
          <a:off x="133802" y="3724552"/>
          <a:ext cx="3559271" cy="29938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9271">
                  <a:extLst>
                    <a:ext uri="{9D8B030D-6E8A-4147-A177-3AD203B41FA5}">
                      <a16:colId xmlns:a16="http://schemas.microsoft.com/office/drawing/2014/main" val="1627644026"/>
                    </a:ext>
                  </a:extLst>
                </a:gridCol>
              </a:tblGrid>
              <a:tr h="7538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“Choose </a:t>
                      </a: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 use” Make decisions about when to pass, keep or move with the ball in competitive situations.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237492"/>
                  </a:ext>
                </a:extLst>
              </a:tr>
              <a:tr h="2240021">
                <a:tc>
                  <a:txBody>
                    <a:bodyPr/>
                    <a:lstStyle/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When</a:t>
                      </a: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you receive the ball to should look to see the best option of where to pass to. 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Listen to players who are calling for the ball – are they still free?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Pass the ball to a team mate who driving in a space and is away from their marking player. 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Always pass the ball in in the space in front of the player. </a:t>
                      </a: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813641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71437C30-69A1-43C0-9FFE-0541995932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0783612"/>
              </p:ext>
            </p:extLst>
          </p:nvPr>
        </p:nvGraphicFramePr>
        <p:xfrm>
          <a:off x="7846630" y="5373420"/>
          <a:ext cx="4144846" cy="13796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1600">
                  <a:extLst>
                    <a:ext uri="{9D8B030D-6E8A-4147-A177-3AD203B41FA5}">
                      <a16:colId xmlns:a16="http://schemas.microsoft.com/office/drawing/2014/main" val="632397044"/>
                    </a:ext>
                  </a:extLst>
                </a:gridCol>
                <a:gridCol w="2683246">
                  <a:extLst>
                    <a:ext uri="{9D8B030D-6E8A-4147-A177-3AD203B41FA5}">
                      <a16:colId xmlns:a16="http://schemas.microsoft.com/office/drawing/2014/main" val="775139125"/>
                    </a:ext>
                  </a:extLst>
                </a:gridCol>
              </a:tblGrid>
              <a:tr h="2272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Keyword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Definition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1044904"/>
                  </a:ext>
                </a:extLst>
              </a:tr>
              <a:tr h="294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Opponent</a:t>
                      </a:r>
                      <a:r>
                        <a:rPr lang="en-GB" sz="1800" baseline="0" dirty="0" smtClean="0">
                          <a:effectLst/>
                        </a:rPr>
                        <a:t> </a:t>
                      </a:r>
                      <a:r>
                        <a:rPr lang="en-GB" sz="1800" dirty="0" smtClean="0">
                          <a:effectLst/>
                        </a:rPr>
                        <a:t> 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 smtClean="0"/>
                        <a:t>The opponent</a:t>
                      </a:r>
                      <a:r>
                        <a:rPr lang="en-GB" sz="1050" baseline="0" dirty="0" smtClean="0"/>
                        <a:t> is your competition e.g. a player you are marking or trying to outwit </a:t>
                      </a:r>
                      <a:endParaRPr lang="en-GB" sz="1050" dirty="0"/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821332"/>
                  </a:ext>
                </a:extLst>
              </a:tr>
              <a:tr h="416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Interception 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Catching a pass made by a player on the opposite</a:t>
                      </a:r>
                      <a:r>
                        <a:rPr lang="en-GB" sz="105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team. 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744861"/>
                  </a:ext>
                </a:extLst>
              </a:tr>
              <a:tr h="416142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Tactic</a:t>
                      </a:r>
                      <a:endParaRPr lang="en-GB" sz="1800" dirty="0"/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 action or strategy carefully planned to achieve a specific end</a:t>
                      </a:r>
                      <a:endParaRPr lang="en-GB" sz="1050" dirty="0"/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544826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6C9EDB3F-9C26-422C-B007-8AE0B40BFA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921044"/>
              </p:ext>
            </p:extLst>
          </p:nvPr>
        </p:nvGraphicFramePr>
        <p:xfrm>
          <a:off x="133802" y="36003"/>
          <a:ext cx="4610587" cy="35600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10587">
                  <a:extLst>
                    <a:ext uri="{9D8B030D-6E8A-4147-A177-3AD203B41FA5}">
                      <a16:colId xmlns:a16="http://schemas.microsoft.com/office/drawing/2014/main" val="1627644026"/>
                    </a:ext>
                  </a:extLst>
                </a:gridCol>
              </a:tblGrid>
              <a:tr h="372217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Shooting</a:t>
                      </a:r>
                      <a:r>
                        <a:rPr lang="en-GB" sz="2000" baseline="0" dirty="0" smtClean="0"/>
                        <a:t> </a:t>
                      </a:r>
                      <a:endParaRPr lang="en-GB" sz="2000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237492"/>
                  </a:ext>
                </a:extLst>
              </a:tr>
              <a:tr h="3163825">
                <a:tc>
                  <a:txBody>
                    <a:bodyPr/>
                    <a:lstStyle/>
                    <a:p>
                      <a:pPr algn="just"/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Prepare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Feet shoulder width apart</a:t>
                      </a:r>
                    </a:p>
                    <a:p>
                      <a:pPr marL="285750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Ball held by dominant hand and high above the head. Fingers point back and are slightly open, ball sits in your hand.</a:t>
                      </a:r>
                    </a:p>
                    <a:p>
                      <a:pPr marL="285750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Second hand is placed at the side of the ball to steady its position</a:t>
                      </a:r>
                    </a:p>
                    <a:p>
                      <a:pPr marL="285750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Elbows slightly flexed, lined in the direction of the post.</a:t>
                      </a:r>
                    </a:p>
                    <a:p>
                      <a:pPr algn="just"/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Squat </a:t>
                      </a:r>
                    </a:p>
                    <a:p>
                      <a:pPr marL="285750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Bend</a:t>
                      </a:r>
                      <a:r>
                        <a:rPr lang="en-GB" sz="12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knees</a:t>
                      </a:r>
                    </a:p>
                    <a:p>
                      <a:pPr marL="285750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Maintain balanced position</a:t>
                      </a:r>
                    </a:p>
                    <a:p>
                      <a:pPr marL="285750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Flex elbows not allowing the ball to drop behind your head</a:t>
                      </a:r>
                    </a:p>
                    <a:p>
                      <a:pPr algn="just"/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Shoot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Power through the ankles by pushing up through slightly flexed knees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Wrist flicks as the ball is released off the fingers in order to create a backwards spin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Aim to drop the ball through the net without it touching the ring.</a:t>
                      </a:r>
                      <a:r>
                        <a:rPr lang="en-GB" sz="12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sz="12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813641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0744B2C-EA3A-4673-B88C-28940282D8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286912"/>
              </p:ext>
            </p:extLst>
          </p:nvPr>
        </p:nvGraphicFramePr>
        <p:xfrm>
          <a:off x="7773834" y="51647"/>
          <a:ext cx="4226370" cy="53114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3185">
                  <a:extLst>
                    <a:ext uri="{9D8B030D-6E8A-4147-A177-3AD203B41FA5}">
                      <a16:colId xmlns:a16="http://schemas.microsoft.com/office/drawing/2014/main" val="1627644026"/>
                    </a:ext>
                  </a:extLst>
                </a:gridCol>
                <a:gridCol w="2113185">
                  <a:extLst>
                    <a:ext uri="{9D8B030D-6E8A-4147-A177-3AD203B41FA5}">
                      <a16:colId xmlns:a16="http://schemas.microsoft.com/office/drawing/2014/main" val="666159770"/>
                    </a:ext>
                  </a:extLst>
                </a:gridCol>
              </a:tblGrid>
              <a:tr h="762292"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Defending</a:t>
                      </a:r>
                      <a:r>
                        <a:rPr lang="en-GB" sz="2400" baseline="0" dirty="0" smtClean="0"/>
                        <a:t> in Netball </a:t>
                      </a:r>
                      <a:endParaRPr lang="en-GB" sz="2400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237492"/>
                  </a:ext>
                </a:extLst>
              </a:tr>
              <a:tr h="1284984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Stage 1 – Mark the</a:t>
                      </a: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player! They haven’t got the ball yet but can you can still man mark them.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813641"/>
                  </a:ext>
                </a:extLst>
              </a:tr>
              <a:tr h="15705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Stage 2 – Mark the ball – when the player has the ball make it difficult for them to make their next pass. 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498723"/>
                  </a:ext>
                </a:extLst>
              </a:tr>
              <a:tr h="16936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Stage 3 – Marking the space. Anticipate the pass and prepare to drive in front to snatch it away. </a:t>
                      </a:r>
                      <a:endParaRPr lang="en-GB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9787"/>
                  </a:ext>
                </a:extLst>
              </a:tr>
            </a:tbl>
          </a:graphicData>
        </a:graphic>
      </p:graphicFrame>
      <p:pic>
        <p:nvPicPr>
          <p:cNvPr id="2050" name="Picture 2" descr="https://www.thetimes.co.uk/imageserver/image/%2Fmethode%2Ftimes%2Fprod%2Fweb%2Fbin%2F587775de-dbec-11e9-bf0b-71cec39bf5f6.png?crop=3000%2C2000%2C0%2C0&amp;resize=1180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31" r="20441"/>
          <a:stretch/>
        </p:blipFill>
        <p:spPr bwMode="auto">
          <a:xfrm>
            <a:off x="4933593" y="532025"/>
            <a:ext cx="2006600" cy="2922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s://www.playnetball.com/wp-content/uploads/2016/05/Defending-Side-On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112" t="8057" r="13714" b="7838"/>
          <a:stretch/>
        </p:blipFill>
        <p:spPr bwMode="auto">
          <a:xfrm>
            <a:off x="10344364" y="910876"/>
            <a:ext cx="899918" cy="1218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10+ Best Netball images | netball, netball coach, drill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17" t="10708" r="4006" b="13963"/>
          <a:stretch/>
        </p:blipFill>
        <p:spPr bwMode="auto">
          <a:xfrm>
            <a:off x="10109578" y="2246949"/>
            <a:ext cx="1369491" cy="1488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Getting back into Netball - and loving it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23" t="2113" r="18594" b="15233"/>
          <a:stretch/>
        </p:blipFill>
        <p:spPr bwMode="auto">
          <a:xfrm>
            <a:off x="9966852" y="3806880"/>
            <a:ext cx="1654945" cy="1408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8935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1607</TotalTime>
  <Words>808</Words>
  <Application>Microsoft Office PowerPoint</Application>
  <PresentationFormat>Widescreen</PresentationFormat>
  <Paragraphs>107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Family Hine</dc:creator>
  <cp:lastModifiedBy>LPerrey@st-johns-bromsgrove.worcs.sch.uk</cp:lastModifiedBy>
  <cp:revision>36</cp:revision>
  <dcterms:created xsi:type="dcterms:W3CDTF">2020-09-12T13:06:15Z</dcterms:created>
  <dcterms:modified xsi:type="dcterms:W3CDTF">2022-11-11T11:57:17Z</dcterms:modified>
</cp:coreProperties>
</file>